
<file path=[Content_Types].xml><?xml version="1.0" encoding="utf-8"?>
<Types xmlns="http://schemas.openxmlformats.org/package/2006/content-types"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Layouts/slideLayout6.xml" ContentType="application/vnd.openxmlformats-officedocument.presentationml.slideLayout+xml"/>
  <Default Extension="rels" ContentType="application/vnd.openxmlformats-package.relationships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0058400" cy="7772400"/>
  <p:notesSz cx="6858000" cy="91440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napVertSplitter="1" vertBarState="minimized"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2520" y="-120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60"/>
            <a:ext cx="9052560" cy="5129425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DCF86-57C4-C84E-9503-76930EDC4B87}" type="datetimeFigureOut">
              <a:rPr lang="en-US" smtClean="0"/>
              <a:pPr/>
              <a:t>11/23/17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0C9A2-326C-BF49-ABD4-A520242E365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16313" t="19688" r="15188" b="18000"/>
          <a:stretch>
            <a:fillRect/>
          </a:stretch>
        </p:blipFill>
        <p:spPr>
          <a:xfrm>
            <a:off x="0" y="0"/>
            <a:ext cx="10058399" cy="777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304" y="0"/>
            <a:ext cx="9230170" cy="755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FF00"/>
                </a:solidFill>
              </a:rPr>
              <a:t>Julia Sets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In the complex plane: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Choose any Julia constant (</a:t>
            </a:r>
            <a:r>
              <a:rPr lang="en-US" dirty="0" err="1" smtClean="0">
                <a:solidFill>
                  <a:srgbClr val="FFFF00"/>
                </a:solidFill>
              </a:rPr>
              <a:t>a,b</a:t>
            </a:r>
            <a:r>
              <a:rPr lang="en-US" dirty="0" smtClean="0">
                <a:solidFill>
                  <a:srgbClr val="FFFF00"/>
                </a:solidFill>
              </a:rPr>
              <a:t>) (such that a</a:t>
            </a:r>
            <a:r>
              <a:rPr lang="en-US" baseline="30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 + b</a:t>
            </a:r>
            <a:r>
              <a:rPr lang="en-US" baseline="30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 &lt; 4)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Now for each point </a:t>
            </a:r>
            <a:r>
              <a:rPr lang="en-US" dirty="0" err="1" smtClean="0">
                <a:solidFill>
                  <a:srgbClr val="FFFF00"/>
                </a:solidFill>
              </a:rPr>
              <a:t>z</a:t>
            </a:r>
            <a:r>
              <a:rPr lang="en-US" dirty="0" smtClean="0">
                <a:solidFill>
                  <a:srgbClr val="FFFF00"/>
                </a:solidFill>
              </a:rPr>
              <a:t> = (</a:t>
            </a:r>
            <a:r>
              <a:rPr lang="en-US" dirty="0" err="1" smtClean="0">
                <a:solidFill>
                  <a:srgbClr val="FFFF00"/>
                </a:solidFill>
              </a:rPr>
              <a:t>x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y</a:t>
            </a:r>
            <a:r>
              <a:rPr lang="en-US" dirty="0" smtClean="0">
                <a:solidFill>
                  <a:srgbClr val="FFFF00"/>
                </a:solidFill>
              </a:rPr>
              <a:t>) in the complex plane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Iterate the computation: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		</a:t>
            </a:r>
            <a:r>
              <a:rPr lang="en-US" dirty="0" err="1" smtClean="0">
                <a:solidFill>
                  <a:srgbClr val="FFFF00"/>
                </a:solidFill>
              </a:rPr>
              <a:t>z</a:t>
            </a:r>
            <a:r>
              <a:rPr lang="en-US" dirty="0" smtClean="0">
                <a:solidFill>
                  <a:srgbClr val="FFFF00"/>
                </a:solidFill>
              </a:rPr>
              <a:t> = z</a:t>
            </a:r>
            <a:r>
              <a:rPr lang="en-US" baseline="30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 + (a, </a:t>
            </a:r>
            <a:r>
              <a:rPr lang="en-US" dirty="0" err="1" smtClean="0">
                <a:solidFill>
                  <a:srgbClr val="FFFF00"/>
                </a:solidFill>
              </a:rPr>
              <a:t>b</a:t>
            </a:r>
            <a:r>
              <a:rPr lang="en-US" dirty="0" smtClean="0">
                <a:solidFill>
                  <a:srgbClr val="FFFF00"/>
                </a:solidFill>
              </a:rPr>
              <a:t>)	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								     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		which simplifies to: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		</a:t>
            </a:r>
            <a:r>
              <a:rPr lang="en-US" dirty="0" err="1" smtClean="0">
                <a:solidFill>
                  <a:srgbClr val="FFFF00"/>
                </a:solidFill>
              </a:rPr>
              <a:t>z</a:t>
            </a:r>
            <a:r>
              <a:rPr lang="en-US" dirty="0" smtClean="0">
                <a:solidFill>
                  <a:srgbClr val="FFFF00"/>
                </a:solidFill>
              </a:rPr>
              <a:t> = (</a:t>
            </a:r>
            <a:r>
              <a:rPr lang="en-US" dirty="0" err="1" smtClean="0">
                <a:solidFill>
                  <a:srgbClr val="FFFF00"/>
                </a:solidFill>
              </a:rPr>
              <a:t>x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y</a:t>
            </a:r>
            <a:r>
              <a:rPr lang="en-US" dirty="0" smtClean="0">
                <a:solidFill>
                  <a:srgbClr val="FFFF00"/>
                </a:solidFill>
              </a:rPr>
              <a:t>)*(</a:t>
            </a:r>
            <a:r>
              <a:rPr lang="en-US" dirty="0" err="1" smtClean="0">
                <a:solidFill>
                  <a:srgbClr val="FFFF00"/>
                </a:solidFill>
              </a:rPr>
              <a:t>x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y</a:t>
            </a:r>
            <a:r>
              <a:rPr lang="en-US" dirty="0" smtClean="0">
                <a:solidFill>
                  <a:srgbClr val="FFFF00"/>
                </a:solidFill>
              </a:rPr>
              <a:t>)			+ (a, </a:t>
            </a:r>
            <a:r>
              <a:rPr lang="en-US" dirty="0" err="1" smtClean="0">
                <a:solidFill>
                  <a:srgbClr val="FFFF00"/>
                </a:solidFill>
              </a:rPr>
              <a:t>b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		   = (</a:t>
            </a:r>
            <a:r>
              <a:rPr lang="en-US" dirty="0" err="1" smtClean="0">
                <a:solidFill>
                  <a:srgbClr val="FFFF00"/>
                </a:solidFill>
              </a:rPr>
              <a:t>x+iy</a:t>
            </a:r>
            <a:r>
              <a:rPr lang="en-US" dirty="0" smtClean="0">
                <a:solidFill>
                  <a:srgbClr val="FFFF00"/>
                </a:solidFill>
              </a:rPr>
              <a:t>)*(</a:t>
            </a:r>
            <a:r>
              <a:rPr lang="en-US" dirty="0" err="1" smtClean="0">
                <a:solidFill>
                  <a:srgbClr val="FFFF00"/>
                </a:solidFill>
              </a:rPr>
              <a:t>x+iy</a:t>
            </a:r>
            <a:r>
              <a:rPr lang="en-US" dirty="0" smtClean="0">
                <a:solidFill>
                  <a:srgbClr val="FFFF00"/>
                </a:solidFill>
              </a:rPr>
              <a:t>)		+ (a, </a:t>
            </a:r>
            <a:r>
              <a:rPr lang="en-US" dirty="0" err="1" smtClean="0">
                <a:solidFill>
                  <a:srgbClr val="FFFF00"/>
                </a:solidFill>
              </a:rPr>
              <a:t>b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		   =  x</a:t>
            </a:r>
            <a:r>
              <a:rPr lang="en-US" baseline="30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 + 2xiy – y</a:t>
            </a:r>
            <a:r>
              <a:rPr lang="en-US" baseline="30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		+ (a, </a:t>
            </a:r>
            <a:r>
              <a:rPr lang="en-US" dirty="0" err="1" smtClean="0">
                <a:solidFill>
                  <a:srgbClr val="FFFF00"/>
                </a:solidFill>
              </a:rPr>
              <a:t>b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 			   = (x</a:t>
            </a:r>
            <a:r>
              <a:rPr lang="en-US" baseline="30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 + 2xiy – y</a:t>
            </a:r>
            <a:r>
              <a:rPr lang="en-US" baseline="30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,   2xy)  	+ (a, </a:t>
            </a:r>
            <a:r>
              <a:rPr lang="en-US" dirty="0" err="1" smtClean="0">
                <a:solidFill>
                  <a:srgbClr val="FFFF00"/>
                </a:solidFill>
              </a:rPr>
              <a:t>b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		   = (x</a:t>
            </a:r>
            <a:r>
              <a:rPr lang="en-US" baseline="30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 – y</a:t>
            </a:r>
            <a:r>
              <a:rPr lang="en-US" baseline="30000" dirty="0" smtClean="0">
                <a:solidFill>
                  <a:srgbClr val="FFFF00"/>
                </a:solidFill>
              </a:rPr>
              <a:t>2</a:t>
            </a:r>
            <a:r>
              <a:rPr lang="en-US" dirty="0" smtClean="0">
                <a:solidFill>
                  <a:srgbClr val="FFFF00"/>
                </a:solidFill>
              </a:rPr>
              <a:t> + a,  2xy + </a:t>
            </a:r>
            <a:r>
              <a:rPr lang="en-US" dirty="0" err="1" smtClean="0">
                <a:solidFill>
                  <a:srgbClr val="FFFF00"/>
                </a:solidFill>
              </a:rPr>
              <a:t>b</a:t>
            </a:r>
            <a:r>
              <a:rPr lang="en-US" dirty="0" smtClean="0">
                <a:solidFill>
                  <a:srgbClr val="FFFF00"/>
                </a:solidFill>
              </a:rPr>
              <a:t>)   (use this in the code)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if </a:t>
            </a:r>
            <a:r>
              <a:rPr lang="en-US" dirty="0" err="1" smtClean="0">
                <a:solidFill>
                  <a:srgbClr val="FFFF00"/>
                </a:solidFill>
              </a:rPr>
              <a:t>z</a:t>
            </a:r>
            <a:r>
              <a:rPr lang="en-US" dirty="0" smtClean="0">
                <a:solidFill>
                  <a:srgbClr val="FFFF00"/>
                </a:solidFill>
              </a:rPr>
              <a:t> GROWS to be outside the circle of radius 2 centered at (0,0)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	then the point (</a:t>
            </a:r>
            <a:r>
              <a:rPr lang="en-US" dirty="0" err="1" smtClean="0">
                <a:solidFill>
                  <a:srgbClr val="FFFF00"/>
                </a:solidFill>
              </a:rPr>
              <a:t>x,y</a:t>
            </a:r>
            <a:r>
              <a:rPr lang="en-US" dirty="0" smtClean="0">
                <a:solidFill>
                  <a:srgbClr val="FFFF00"/>
                </a:solidFill>
              </a:rPr>
              <a:t>) is NOT in the Julia set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	&amp; pixel color based on ITERATIONS to ESCAPE circle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If </a:t>
            </a:r>
            <a:r>
              <a:rPr lang="en-US" dirty="0" err="1" smtClean="0">
                <a:solidFill>
                  <a:srgbClr val="FFFF00"/>
                </a:solidFill>
              </a:rPr>
              <a:t>z</a:t>
            </a:r>
            <a:r>
              <a:rPr lang="en-US" dirty="0" smtClean="0">
                <a:solidFill>
                  <a:srgbClr val="FFFF00"/>
                </a:solidFill>
              </a:rPr>
              <a:t> STAYS inside the circle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	then the point (</a:t>
            </a:r>
            <a:r>
              <a:rPr lang="en-US" dirty="0" err="1" smtClean="0">
                <a:solidFill>
                  <a:srgbClr val="FFFF00"/>
                </a:solidFill>
              </a:rPr>
              <a:t>x,y</a:t>
            </a:r>
            <a:r>
              <a:rPr lang="en-US" dirty="0" smtClean="0">
                <a:solidFill>
                  <a:srgbClr val="FFFF00"/>
                </a:solidFill>
              </a:rPr>
              <a:t>) is IN the Julia set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		&amp; pixel colored is BLACK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27188" t="20625" r="27188" b="19688"/>
          <a:stretch>
            <a:fillRect/>
          </a:stretch>
        </p:blipFill>
        <p:spPr>
          <a:xfrm>
            <a:off x="7796052" y="3376515"/>
            <a:ext cx="1401034" cy="2264253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10313" t="27188" r="10313" b="27188"/>
          <a:stretch>
            <a:fillRect/>
          </a:stretch>
        </p:blipFill>
        <p:spPr>
          <a:xfrm>
            <a:off x="7121562" y="5878947"/>
            <a:ext cx="2753411" cy="1658103"/>
          </a:xfrm>
          <a:prstGeom prst="rect">
            <a:avLst/>
          </a:prstGeom>
          <a:ln>
            <a:solidFill>
              <a:srgbClr val="FFFF00"/>
            </a:solidFill>
          </a:ln>
        </p:spPr>
      </p:pic>
      <p:grpSp>
        <p:nvGrpSpPr>
          <p:cNvPr id="38" name="Group 37"/>
          <p:cNvGrpSpPr/>
          <p:nvPr/>
        </p:nvGrpSpPr>
        <p:grpSpPr>
          <a:xfrm>
            <a:off x="6280308" y="725704"/>
            <a:ext cx="3755998" cy="2421372"/>
            <a:chOff x="6280308" y="514045"/>
            <a:chExt cx="3755998" cy="2421372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6101885" y="1856260"/>
              <a:ext cx="2039355" cy="158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430925" y="2610539"/>
              <a:ext cx="3176549" cy="100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7122357" y="1612688"/>
              <a:ext cx="1344691" cy="997851"/>
            </a:xfrm>
            <a:prstGeom prst="straightConnector1">
              <a:avLst/>
            </a:prstGeom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280308" y="514045"/>
              <a:ext cx="16639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imaginary axis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456274" y="2227531"/>
              <a:ext cx="5800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real</a:t>
              </a:r>
            </a:p>
            <a:p>
              <a:r>
                <a:rPr lang="en-US" dirty="0" smtClean="0">
                  <a:solidFill>
                    <a:srgbClr val="FFFF00"/>
                  </a:solidFill>
                </a:rPr>
                <a:t>axis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66248" y="2523172"/>
              <a:ext cx="295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FF00"/>
                  </a:solidFill>
                </a:rPr>
                <a:t>x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28448" y="1350634"/>
              <a:ext cx="30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FF00"/>
                  </a:solidFill>
                </a:rPr>
                <a:t>y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80557" y="1280081"/>
              <a:ext cx="8274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FF00"/>
                  </a:solidFill>
                </a:rPr>
                <a:t>z</a:t>
              </a:r>
              <a:r>
                <a:rPr lang="en-US" dirty="0" smtClean="0">
                  <a:solidFill>
                    <a:srgbClr val="FFFF00"/>
                  </a:solidFill>
                </a:rPr>
                <a:t>=</a:t>
              </a:r>
              <a:r>
                <a:rPr lang="en-US" dirty="0" err="1" smtClean="0">
                  <a:solidFill>
                    <a:srgbClr val="FFFF00"/>
                  </a:solidFill>
                </a:rPr>
                <a:t>x+iy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rot="10800000">
              <a:off x="7162800" y="1600200"/>
              <a:ext cx="1304248" cy="1588"/>
            </a:xfrm>
            <a:prstGeom prst="line">
              <a:avLst/>
            </a:prstGeom>
            <a:ln w="25400" cap="flat" cmpd="sng" algn="ctr">
              <a:solidFill>
                <a:srgbClr val="FFFF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7976593" y="2116654"/>
              <a:ext cx="1007928" cy="1588"/>
            </a:xfrm>
            <a:prstGeom prst="line">
              <a:avLst/>
            </a:prstGeom>
            <a:ln w="25400" cap="flat" cmpd="sng" algn="ctr">
              <a:solidFill>
                <a:srgbClr val="FFFF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1864767" y="3088391"/>
            <a:ext cx="4963681" cy="1951259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r="3094"/>
          <a:stretch>
            <a:fillRect/>
          </a:stretch>
        </p:blipFill>
        <p:spPr>
          <a:xfrm>
            <a:off x="10080" y="5155"/>
            <a:ext cx="10043129" cy="77729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44366"/>
            <a:ext cx="4692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FF00"/>
                </a:solidFill>
              </a:rPr>
              <a:t>The Mandelbrot Set</a:t>
            </a:r>
          </a:p>
          <a:p>
            <a:endParaRPr lang="en-US" dirty="0" smtClean="0">
              <a:solidFill>
                <a:srgbClr val="FFFF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73547" y="3882553"/>
            <a:ext cx="7074773" cy="22445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3663691" y="3885653"/>
            <a:ext cx="7771306" cy="1588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1925" y="365302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+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02177" y="19082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+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1445" y="3889582"/>
            <a:ext cx="39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-1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3803" y="189295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97350" y="712620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+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8976" y="7124676"/>
            <a:ext cx="39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-1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97530" y="36638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+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37476" y="3884078"/>
            <a:ext cx="379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.5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3094"/>
          <a:stretch>
            <a:fillRect/>
          </a:stretch>
        </p:blipFill>
        <p:spPr>
          <a:xfrm>
            <a:off x="5191" y="-1627"/>
            <a:ext cx="10043129" cy="7772933"/>
          </a:xfrm>
          <a:prstGeom prst="rect">
            <a:avLst/>
          </a:prstGeom>
        </p:spPr>
      </p:pic>
      <p:pic>
        <p:nvPicPr>
          <p:cNvPr id="7" name="Picture 6" descr="Screen Shot 2017-11-21 at 10.09.22 AM.png"/>
          <p:cNvPicPr>
            <a:picLocks noChangeAspect="1"/>
          </p:cNvPicPr>
          <p:nvPr/>
        </p:nvPicPr>
        <p:blipFill>
          <a:blip r:embed="rId3"/>
          <a:srcRect l="35567" t="1397" r="34702" b="69858"/>
          <a:stretch>
            <a:fillRect/>
          </a:stretch>
        </p:blipFill>
        <p:spPr>
          <a:xfrm>
            <a:off x="123609" y="148979"/>
            <a:ext cx="2238995" cy="2233935"/>
          </a:xfrm>
          <a:prstGeom prst="rect">
            <a:avLst/>
          </a:prstGeom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Screen Shot 2017-11-21 at 10.09.22 AM.png"/>
          <p:cNvPicPr>
            <a:picLocks noChangeAspect="1"/>
          </p:cNvPicPr>
          <p:nvPr/>
        </p:nvPicPr>
        <p:blipFill>
          <a:blip r:embed="rId3"/>
          <a:srcRect l="2884" t="68926" r="67290" b="2794"/>
          <a:stretch>
            <a:fillRect/>
          </a:stretch>
        </p:blipFill>
        <p:spPr>
          <a:xfrm>
            <a:off x="113531" y="5439194"/>
            <a:ext cx="2246243" cy="2197986"/>
          </a:xfrm>
          <a:prstGeom prst="rect">
            <a:avLst/>
          </a:prstGeom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2391882" y="453568"/>
            <a:ext cx="4512794" cy="503964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V="1">
            <a:off x="1370894" y="4727194"/>
            <a:ext cx="1390942" cy="2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92" y="2312361"/>
            <a:ext cx="2530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Julia set with constant</a:t>
            </a:r>
          </a:p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c</a:t>
            </a:r>
            <a:r>
              <a:rPr lang="en-US" dirty="0" smtClean="0">
                <a:solidFill>
                  <a:srgbClr val="FFFF00"/>
                </a:solidFill>
              </a:rPr>
              <a:t> = (-.162, 1.04)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1882" y="6138294"/>
            <a:ext cx="2462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Julia set with constant</a:t>
            </a:r>
          </a:p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c</a:t>
            </a:r>
            <a:r>
              <a:rPr lang="en-US" dirty="0" smtClean="0">
                <a:solidFill>
                  <a:srgbClr val="FFFF00"/>
                </a:solidFill>
              </a:rPr>
              <a:t> = (-1.476, 0)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973547" y="3882553"/>
            <a:ext cx="7074773" cy="22445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663691" y="3885653"/>
            <a:ext cx="7771306" cy="1588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31925" y="365302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+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02177" y="19082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+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1445" y="3889582"/>
            <a:ext cx="39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-1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53803" y="189295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97350" y="712620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+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8976" y="7124676"/>
            <a:ext cx="39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-1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97530" y="36638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+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37476" y="3884078"/>
            <a:ext cx="379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.5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11-23 at 8.52.02 PM.png"/>
          <p:cNvPicPr>
            <a:picLocks noChangeAspect="1"/>
          </p:cNvPicPr>
          <p:nvPr/>
        </p:nvPicPr>
        <p:blipFill>
          <a:blip r:embed="rId2"/>
          <a:srcRect l="11646" t="4607" r="7536" b="3291"/>
          <a:stretch>
            <a:fillRect/>
          </a:stretch>
        </p:blipFill>
        <p:spPr>
          <a:xfrm rot="5400000">
            <a:off x="1097783" y="-688580"/>
            <a:ext cx="7740501" cy="91814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304" y="0"/>
            <a:ext cx="9230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FF00"/>
                </a:solidFill>
              </a:rPr>
              <a:t>Julia Set 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152</TotalTime>
  <Words>321</Words>
  <Application>Microsoft Macintosh PowerPoint</Application>
  <PresentationFormat>Custom</PresentationFormat>
  <Paragraphs>51</Paragraphs>
  <Slides>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Default Theme</vt:lpstr>
      <vt:lpstr>Slide 1</vt:lpstr>
      <vt:lpstr>Slide 2</vt:lpstr>
      <vt:lpstr>Slide 3</vt:lpstr>
      <vt:lpstr>Slide 4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Susan Gamble</dc:creator>
  <cp:keywords/>
  <dc:description/>
  <cp:lastModifiedBy>Susan Gamble</cp:lastModifiedBy>
  <cp:revision>9</cp:revision>
  <dcterms:created xsi:type="dcterms:W3CDTF">2017-11-24T03:58:33Z</dcterms:created>
  <dcterms:modified xsi:type="dcterms:W3CDTF">2017-11-24T04:01:26Z</dcterms:modified>
  <cp:category/>
</cp:coreProperties>
</file>